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6" r:id="rId6"/>
    <p:sldId id="260" r:id="rId7"/>
    <p:sldId id="267" r:id="rId8"/>
    <p:sldId id="261" r:id="rId9"/>
    <p:sldId id="265" r:id="rId10"/>
    <p:sldId id="262" r:id="rId11"/>
    <p:sldId id="264" r:id="rId12"/>
    <p:sldId id="263"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120630C-9496-40AD-9383-EC9776E475CA}" type="datetimeFigureOut">
              <a:rPr lang="es-MX" smtClean="0"/>
              <a:t>17/07/2013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E85B445-6BD5-4F2D-A166-8035B2D1B5FD}" type="slidenum">
              <a:rPr lang="es-MX" smtClean="0"/>
              <a:t>‹Nº›</a:t>
            </a:fld>
            <a:endParaRPr lang="es-MX"/>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120630C-9496-40AD-9383-EC9776E475CA}" type="datetimeFigureOut">
              <a:rPr lang="es-MX" smtClean="0"/>
              <a:t>17/07/2013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120630C-9496-40AD-9383-EC9776E475CA}" type="datetimeFigureOut">
              <a:rPr lang="es-MX" smtClean="0"/>
              <a:t>17/07/2013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4" name="Date Placeholder 3"/>
          <p:cNvSpPr>
            <a:spLocks noGrp="1"/>
          </p:cNvSpPr>
          <p:nvPr>
            <p:ph type="dt" sz="half" idx="10"/>
          </p:nvPr>
        </p:nvSpPr>
        <p:spPr/>
        <p:txBody>
          <a:bodyPr/>
          <a:lstStyle/>
          <a:p>
            <a:fld id="{2120630C-9496-40AD-9383-EC9776E475CA}" type="datetimeFigureOut">
              <a:rPr lang="es-MX" smtClean="0"/>
              <a:t>17/07/2013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E85B445-6BD5-4F2D-A166-8035B2D1B5FD}" type="slidenum">
              <a:rPr lang="es-MX" smtClean="0"/>
              <a:t>‹Nº›</a:t>
            </a:fld>
            <a:endParaRPr lang="es-MX"/>
          </a:p>
        </p:txBody>
      </p:sp>
      <p:sp>
        <p:nvSpPr>
          <p:cNvPr id="8" name="Content Placeholder 7"/>
          <p:cNvSpPr>
            <a:spLocks noGrp="1"/>
          </p:cNvSpPr>
          <p:nvPr>
            <p:ph sz="quarter" idx="13"/>
          </p:nvPr>
        </p:nvSpPr>
        <p:spPr>
          <a:xfrm>
            <a:off x="609600" y="1600200"/>
            <a:ext cx="79248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120630C-9496-40AD-9383-EC9776E475CA}" type="datetimeFigureOut">
              <a:rPr lang="es-MX" smtClean="0"/>
              <a:t>17/07/2013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5" name="Date Placeholder 4"/>
          <p:cNvSpPr>
            <a:spLocks noGrp="1"/>
          </p:cNvSpPr>
          <p:nvPr>
            <p:ph type="dt" sz="half" idx="10"/>
          </p:nvPr>
        </p:nvSpPr>
        <p:spPr/>
        <p:txBody>
          <a:bodyPr/>
          <a:lstStyle/>
          <a:p>
            <a:fld id="{2120630C-9496-40AD-9383-EC9776E475CA}" type="datetimeFigureOut">
              <a:rPr lang="es-MX" smtClean="0"/>
              <a:t>17/07/2013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2120630C-9496-40AD-9383-EC9776E475CA}" type="datetimeFigureOut">
              <a:rPr lang="es-MX" smtClean="0"/>
              <a:t>17/07/2013</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120630C-9496-40AD-9383-EC9776E475CA}" type="datetimeFigureOut">
              <a:rPr lang="es-MX" smtClean="0"/>
              <a:t>17/07/2013</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0630C-9496-40AD-9383-EC9776E475CA}" type="datetimeFigureOut">
              <a:rPr lang="es-MX" smtClean="0"/>
              <a:t>17/07/2013</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120630C-9496-40AD-9383-EC9776E475CA}" type="datetimeFigureOut">
              <a:rPr lang="es-MX" smtClean="0"/>
              <a:t>17/07/2013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120630C-9496-40AD-9383-EC9776E475CA}" type="datetimeFigureOut">
              <a:rPr lang="es-MX" smtClean="0"/>
              <a:t>17/07/2013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E85B445-6BD5-4F2D-A166-8035B2D1B5FD}"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2120630C-9496-40AD-9383-EC9776E475CA}" type="datetimeFigureOut">
              <a:rPr lang="es-MX" smtClean="0"/>
              <a:t>17/07/2013</a:t>
            </a:fld>
            <a:endParaRPr lang="es-MX"/>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s-MX"/>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E85B445-6BD5-4F2D-A166-8035B2D1B5FD}"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4581128"/>
            <a:ext cx="7772400" cy="1470025"/>
          </a:xfrm>
        </p:spPr>
        <p:txBody>
          <a:bodyPr/>
          <a:lstStyle/>
          <a:p>
            <a:r>
              <a:rPr lang="es-MX" dirty="0" smtClean="0"/>
              <a:t/>
            </a:r>
            <a:br>
              <a:rPr lang="es-MX" dirty="0" smtClean="0"/>
            </a:br>
            <a:r>
              <a:rPr lang="es-MX" dirty="0"/>
              <a:t/>
            </a:r>
            <a:br>
              <a:rPr lang="es-MX" dirty="0"/>
            </a:br>
            <a:r>
              <a:rPr lang="es-MX" dirty="0" smtClean="0"/>
              <a:t/>
            </a:r>
            <a:br>
              <a:rPr lang="es-MX" dirty="0" smtClean="0"/>
            </a:br>
            <a:r>
              <a:rPr lang="es-MX" dirty="0" smtClean="0"/>
              <a:t>COMPETENCIAS DIGITALES</a:t>
            </a:r>
            <a:br>
              <a:rPr lang="es-MX" dirty="0" smtClean="0"/>
            </a:b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LAURA CARDONA</a:t>
            </a:r>
            <a:br>
              <a:rPr lang="es-MX" dirty="0" smtClean="0"/>
            </a:b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ONCE B</a:t>
            </a:r>
            <a:endParaRPr lang="es-MX" dirty="0"/>
          </a:p>
        </p:txBody>
      </p:sp>
    </p:spTree>
    <p:extLst>
      <p:ext uri="{BB962C8B-B14F-4D97-AF65-F5344CB8AC3E}">
        <p14:creationId xmlns:p14="http://schemas.microsoft.com/office/powerpoint/2010/main" val="128383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725144"/>
            <a:ext cx="7924800" cy="1143000"/>
          </a:xfrm>
        </p:spPr>
        <p:txBody>
          <a:bodyPr/>
          <a:lstStyle/>
          <a:p>
            <a:r>
              <a:rPr lang="es-MX" sz="2400" dirty="0"/>
              <a:t>La competencia digital es la combinación de </a:t>
            </a:r>
            <a:r>
              <a:rPr lang="es-MX" sz="2400" b="1" dirty="0"/>
              <a:t>conocimientos</a:t>
            </a:r>
            <a:r>
              <a:rPr lang="es-MX" sz="2400" dirty="0"/>
              <a:t>, </a:t>
            </a:r>
            <a:r>
              <a:rPr lang="es-MX" sz="2400" b="1" dirty="0"/>
              <a:t>habilidades</a:t>
            </a:r>
            <a:r>
              <a:rPr lang="es-MX" sz="2400" dirty="0"/>
              <a:t> (</a:t>
            </a:r>
            <a:r>
              <a:rPr lang="es-MX" sz="2400" b="1" dirty="0"/>
              <a:t>capacidades)</a:t>
            </a:r>
            <a:r>
              <a:rPr lang="es-MX" sz="2400" dirty="0"/>
              <a:t>, en conjunción con </a:t>
            </a:r>
            <a:r>
              <a:rPr lang="es-MX" sz="2400" b="1" dirty="0"/>
              <a:t>valores</a:t>
            </a:r>
            <a:r>
              <a:rPr lang="es-MX" sz="2400" dirty="0"/>
              <a:t> y </a:t>
            </a:r>
            <a:r>
              <a:rPr lang="es-MX" sz="2400" b="1" dirty="0"/>
              <a:t>actitudes</a:t>
            </a:r>
            <a:r>
              <a:rPr lang="es-MX" sz="2400" dirty="0"/>
              <a:t>, para alcanzar objetivos con eficacia y eficiencia en contextos y con herramientas digitales. </a:t>
            </a:r>
            <a:r>
              <a:rPr lang="es-MX" sz="2400" dirty="0"/>
              <a:t/>
            </a:r>
            <a:br>
              <a:rPr lang="es-MX" sz="2400" dirty="0"/>
            </a:br>
            <a:endParaRPr lang="es-MX" sz="2400" dirty="0"/>
          </a:p>
        </p:txBody>
      </p:sp>
    </p:spTree>
    <p:extLst>
      <p:ext uri="{BB962C8B-B14F-4D97-AF65-F5344CB8AC3E}">
        <p14:creationId xmlns:p14="http://schemas.microsoft.com/office/powerpoint/2010/main" val="902095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653136"/>
            <a:ext cx="7924800" cy="1143000"/>
          </a:xfrm>
        </p:spPr>
        <p:txBody>
          <a:bodyPr/>
          <a:lstStyle/>
          <a:p>
            <a:r>
              <a:rPr lang="es-MX" sz="2400" dirty="0"/>
              <a:t>Esta competencia se expresa en el dominio estratégico de cinco grandes capacidades asociadas respectivamente a las diferentes dimensiones de la competencia digital. Acreditar un dominio en los cinco ámbitos que se proponen a continuación significa ser un </a:t>
            </a:r>
            <a:r>
              <a:rPr lang="es-MX" sz="2400" b="1" dirty="0"/>
              <a:t>competente digital</a:t>
            </a:r>
            <a:r>
              <a:rPr lang="es-MX" sz="2400" dirty="0"/>
              <a:t>, dominio al que deben aspirar todos los alumnos y promover todos los docentes.</a:t>
            </a:r>
          </a:p>
        </p:txBody>
      </p:sp>
    </p:spTree>
    <p:extLst>
      <p:ext uri="{BB962C8B-B14F-4D97-AF65-F5344CB8AC3E}">
        <p14:creationId xmlns:p14="http://schemas.microsoft.com/office/powerpoint/2010/main" val="3227672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725144"/>
            <a:ext cx="7924800" cy="1143000"/>
          </a:xfrm>
        </p:spPr>
        <p:txBody>
          <a:bodyPr/>
          <a:lstStyle/>
          <a:p>
            <a:r>
              <a:rPr lang="es-CO" dirty="0">
                <a:latin typeface="+mn-lt"/>
              </a:rPr>
              <a:t>El uso de las TIC en las competencias cognitivas favorece a los procesos de innovación educativa, impulsa el aprendizaje autónomo y desarrollo de competencias básicas a partir de sus diversos recursos.</a:t>
            </a:r>
            <a:endParaRPr lang="es-MX" dirty="0">
              <a:latin typeface="+mn-lt"/>
            </a:endParaRPr>
          </a:p>
        </p:txBody>
      </p:sp>
    </p:spTree>
    <p:extLst>
      <p:ext uri="{BB962C8B-B14F-4D97-AF65-F5344CB8AC3E}">
        <p14:creationId xmlns:p14="http://schemas.microsoft.com/office/powerpoint/2010/main" val="3452696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941168"/>
            <a:ext cx="7924800" cy="1143000"/>
          </a:xfrm>
        </p:spPr>
        <p:txBody>
          <a:bodyPr/>
          <a:lstStyle/>
          <a:p>
            <a:r>
              <a:rPr lang="es-CO" sz="2400" dirty="0">
                <a:latin typeface="+mn-lt"/>
              </a:rPr>
              <a:t>El desarrollo de la competencia digital no se logra de manera automática al hacer posible la utilización de herramientas TIC, sino que es necesario alcanzar habilidades relacionadas con tales herramientas además de una actitud crítica en la creación y utilización de </a:t>
            </a:r>
            <a:r>
              <a:rPr lang="es-CO" sz="2400" dirty="0" smtClean="0">
                <a:latin typeface="+mn-lt"/>
              </a:rPr>
              <a:t>contenido, privacidad </a:t>
            </a:r>
            <a:r>
              <a:rPr lang="es-CO" sz="2400" dirty="0">
                <a:latin typeface="+mn-lt"/>
              </a:rPr>
              <a:t>y seguridad, así como uso ético y legal.</a:t>
            </a:r>
            <a:r>
              <a:rPr lang="es-ES" sz="2800" dirty="0">
                <a:solidFill>
                  <a:schemeClr val="accent1">
                    <a:lumMod val="60000"/>
                    <a:lumOff val="40000"/>
                  </a:schemeClr>
                </a:solidFill>
                <a:latin typeface="Monotype Corsiva" pitchFamily="66" charset="0"/>
              </a:rPr>
              <a:t/>
            </a:r>
            <a:br>
              <a:rPr lang="es-ES" sz="2800" dirty="0">
                <a:solidFill>
                  <a:schemeClr val="accent1">
                    <a:lumMod val="60000"/>
                    <a:lumOff val="40000"/>
                  </a:schemeClr>
                </a:solidFill>
                <a:latin typeface="Monotype Corsiva" pitchFamily="66" charset="0"/>
              </a:rPr>
            </a:br>
            <a:endParaRPr lang="es-MX" dirty="0"/>
          </a:p>
        </p:txBody>
      </p:sp>
    </p:spTree>
    <p:extLst>
      <p:ext uri="{BB962C8B-B14F-4D97-AF65-F5344CB8AC3E}">
        <p14:creationId xmlns:p14="http://schemas.microsoft.com/office/powerpoint/2010/main" val="3657362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4581128"/>
            <a:ext cx="7924800" cy="1143000"/>
          </a:xfrm>
        </p:spPr>
        <p:txBody>
          <a:bodyPr/>
          <a:lstStyle/>
          <a:p>
            <a:r>
              <a:rPr lang="es-MX" sz="2400" dirty="0"/>
              <a:t>Competencia digital de los docentes</a:t>
            </a:r>
            <a:br>
              <a:rPr lang="es-MX" sz="2400" dirty="0"/>
            </a:br>
            <a:r>
              <a:rPr lang="es-MX" sz="2400" dirty="0"/>
              <a:t>Las ventajas que las TIC ofrecen a la educación y su capacidad para solucionar </a:t>
            </a:r>
            <a:r>
              <a:rPr lang="es-MX" sz="2400" dirty="0" smtClean="0"/>
              <a:t>problemas </a:t>
            </a:r>
            <a:r>
              <a:rPr lang="es-MX" sz="2400" dirty="0"/>
              <a:t>como la falta de motivación del alumnado, puede tentar a los docentes a </a:t>
            </a:r>
            <a:r>
              <a:rPr lang="es-MX" sz="2400" dirty="0" smtClean="0"/>
              <a:t> su </a:t>
            </a:r>
            <a:r>
              <a:rPr lang="es-MX" sz="2400" dirty="0"/>
              <a:t>incorporación a las aulas sin una profunda reflexión sobre su funcionalidad y </a:t>
            </a:r>
            <a:r>
              <a:rPr lang="es-MX" sz="2400" dirty="0" smtClean="0"/>
              <a:t>su metodología</a:t>
            </a:r>
            <a:r>
              <a:rPr lang="es-MX" sz="2400" dirty="0"/>
              <a:t>. La rentabilidad de las TIC no sólo depende de éstas, sino más bien de </a:t>
            </a:r>
            <a:r>
              <a:rPr lang="es-MX" sz="2400" dirty="0" smtClean="0"/>
              <a:t>su </a:t>
            </a:r>
            <a:r>
              <a:rPr lang="es-MX" sz="2400" dirty="0"/>
              <a:t>adecuada utilización, tanto por parte del profesorado como del alumnado.</a:t>
            </a:r>
          </a:p>
        </p:txBody>
      </p:sp>
    </p:spTree>
    <p:extLst>
      <p:ext uri="{BB962C8B-B14F-4D97-AF65-F5344CB8AC3E}">
        <p14:creationId xmlns:p14="http://schemas.microsoft.com/office/powerpoint/2010/main" val="1833729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725144"/>
            <a:ext cx="7924800" cy="1143000"/>
          </a:xfrm>
        </p:spPr>
        <p:txBody>
          <a:bodyPr/>
          <a:lstStyle/>
          <a:p>
            <a:r>
              <a:rPr lang="es-MX" sz="2400" dirty="0"/>
              <a:t>En la Conferencia Ministerial de Educación de la reunión de la Organización de </a:t>
            </a:r>
            <a:r>
              <a:rPr lang="es-MX" sz="2400" dirty="0" smtClean="0"/>
              <a:t>Cooperación </a:t>
            </a:r>
            <a:r>
              <a:rPr lang="es-MX" sz="2400" dirty="0"/>
              <a:t>Económica y el Desarrollo en París, se destacó la necesidad de que los </a:t>
            </a:r>
            <a:r>
              <a:rPr lang="es-MX" sz="2400" dirty="0" smtClean="0"/>
              <a:t>docentes </a:t>
            </a:r>
            <a:r>
              <a:rPr lang="es-MX" sz="2400" dirty="0"/>
              <a:t>también posean cierta competencia digital, por tanto, la formación del </a:t>
            </a:r>
            <a:r>
              <a:rPr lang="es-MX" sz="2400" dirty="0" smtClean="0"/>
              <a:t>profesorado </a:t>
            </a:r>
            <a:r>
              <a:rPr lang="es-MX" sz="2400" dirty="0"/>
              <a:t>debe incluir la competencia digital enfocada a la enseñanza y no </a:t>
            </a:r>
            <a:r>
              <a:rPr lang="es-MX" sz="2400" dirty="0" smtClean="0"/>
              <a:t>basarse </a:t>
            </a:r>
            <a:r>
              <a:rPr lang="es-MX" sz="2400" dirty="0"/>
              <a:t>únicamente en habilidades de usuario de las TIC.</a:t>
            </a:r>
          </a:p>
        </p:txBody>
      </p:sp>
    </p:spTree>
    <p:extLst>
      <p:ext uri="{BB962C8B-B14F-4D97-AF65-F5344CB8AC3E}">
        <p14:creationId xmlns:p14="http://schemas.microsoft.com/office/powerpoint/2010/main" val="146298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25144"/>
            <a:ext cx="7924800" cy="1143000"/>
          </a:xfrm>
        </p:spPr>
        <p:txBody>
          <a:bodyPr/>
          <a:lstStyle/>
          <a:p>
            <a:r>
              <a:rPr lang="es-MX" sz="2800" b="1" dirty="0"/>
              <a:t>Conclusiones</a:t>
            </a:r>
            <a:r>
              <a:rPr lang="es-MX" sz="2000" dirty="0"/>
              <a:t/>
            </a:r>
            <a:br>
              <a:rPr lang="es-MX" sz="2000" dirty="0"/>
            </a:br>
            <a:r>
              <a:rPr lang="es-MX" sz="2000" dirty="0"/>
              <a:t>La competencia digital debe ser una prioridad en lo que a las estrategias de </a:t>
            </a:r>
            <a:r>
              <a:rPr lang="es-MX" sz="2000" dirty="0" smtClean="0"/>
              <a:t> aprendizaje </a:t>
            </a:r>
            <a:r>
              <a:rPr lang="es-MX" sz="2000" dirty="0"/>
              <a:t>permanente se refiere, ya que las TIC se están convirtiendo en un </a:t>
            </a:r>
            <a:r>
              <a:rPr lang="es-MX" sz="2000" dirty="0" smtClean="0"/>
              <a:t> elemento </a:t>
            </a:r>
            <a:r>
              <a:rPr lang="es-MX" sz="2000" dirty="0"/>
              <a:t>cada vez más importante para el ocio, el aprendizaje y el trabajo en todos </a:t>
            </a:r>
            <a:br>
              <a:rPr lang="es-MX" sz="2000" dirty="0"/>
            </a:br>
            <a:r>
              <a:rPr lang="es-MX" sz="2000" dirty="0"/>
              <a:t>los ámbitos. Su inclusión en el currículo oficial evita </a:t>
            </a:r>
            <a:r>
              <a:rPr lang="es-MX" sz="2000" dirty="0" smtClean="0"/>
              <a:t>que sea </a:t>
            </a:r>
            <a:r>
              <a:rPr lang="es-MX" sz="2000" dirty="0"/>
              <a:t>una facultad de </a:t>
            </a:r>
            <a:r>
              <a:rPr lang="es-MX" sz="2000" dirty="0" smtClean="0"/>
              <a:t> algunos </a:t>
            </a:r>
            <a:r>
              <a:rPr lang="es-MX" sz="2000" dirty="0"/>
              <a:t>estudiantes y pase </a:t>
            </a:r>
            <a:r>
              <a:rPr lang="es-MX" sz="2000" dirty="0" smtClean="0"/>
              <a:t>a convertirse </a:t>
            </a:r>
            <a:r>
              <a:rPr lang="es-MX" sz="2000" dirty="0"/>
              <a:t>en un elemento a alcanzar por todos, al  </a:t>
            </a:r>
            <a:r>
              <a:rPr lang="es-MX" sz="2000" dirty="0" smtClean="0"/>
              <a:t>finalizar </a:t>
            </a:r>
            <a:r>
              <a:rPr lang="es-MX" sz="2000" dirty="0"/>
              <a:t>la escolarización obligatoria.</a:t>
            </a:r>
          </a:p>
        </p:txBody>
      </p:sp>
    </p:spTree>
    <p:extLst>
      <p:ext uri="{BB962C8B-B14F-4D97-AF65-F5344CB8AC3E}">
        <p14:creationId xmlns:p14="http://schemas.microsoft.com/office/powerpoint/2010/main" val="3269710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97152"/>
            <a:ext cx="7924800" cy="1143000"/>
          </a:xfrm>
        </p:spPr>
        <p:txBody>
          <a:bodyPr/>
          <a:lstStyle/>
          <a:p>
            <a:r>
              <a:rPr lang="es-MX" sz="2400" dirty="0"/>
              <a:t>Son numerosas la ventajas que ofrecen las TIC, aunque no podemos olvidar que </a:t>
            </a:r>
            <a:r>
              <a:rPr lang="es-MX" sz="2400" dirty="0" smtClean="0"/>
              <a:t>también </a:t>
            </a:r>
            <a:r>
              <a:rPr lang="es-MX" sz="2400" dirty="0"/>
              <a:t>conllevan algunos riesgos, por lo que su integración en las aulas debe </a:t>
            </a:r>
            <a:r>
              <a:rPr lang="es-MX" sz="2400" dirty="0" smtClean="0"/>
              <a:t>darse </a:t>
            </a:r>
            <a:r>
              <a:rPr lang="es-MX" sz="2400" dirty="0"/>
              <a:t>de manera global y desde la Educación Infantil, con el objetivo de que </a:t>
            </a:r>
            <a:r>
              <a:rPr lang="es-MX" sz="2400" dirty="0" smtClean="0"/>
              <a:t>los estudiantes </a:t>
            </a:r>
            <a:r>
              <a:rPr lang="es-MX" sz="2400" dirty="0"/>
              <a:t>manejen las herramientas digitales de manera crítica, con confianza y </a:t>
            </a:r>
            <a:r>
              <a:rPr lang="es-MX" sz="2400" dirty="0" smtClean="0"/>
              <a:t>creatividad</a:t>
            </a:r>
            <a:r>
              <a:rPr lang="es-MX" sz="2400" dirty="0"/>
              <a:t>, pero también con atención a la seguridad y privacidad. </a:t>
            </a:r>
          </a:p>
        </p:txBody>
      </p:sp>
    </p:spTree>
    <p:extLst>
      <p:ext uri="{BB962C8B-B14F-4D97-AF65-F5344CB8AC3E}">
        <p14:creationId xmlns:p14="http://schemas.microsoft.com/office/powerpoint/2010/main" val="3006245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797152"/>
            <a:ext cx="7924800" cy="1143000"/>
          </a:xfrm>
        </p:spPr>
        <p:txBody>
          <a:bodyPr/>
          <a:lstStyle/>
          <a:p>
            <a:r>
              <a:rPr lang="es-MX" sz="2800" dirty="0"/>
              <a:t>La multitud de aplicaciones y materiales accesibles en la actualidad hace necesaria </a:t>
            </a:r>
            <a:br>
              <a:rPr lang="es-MX" sz="2800" dirty="0"/>
            </a:br>
            <a:r>
              <a:rPr lang="es-MX" sz="2800" dirty="0"/>
              <a:t>una reflexión sobre sus posibilidades, que facilite el uso y aprovechamiento de cada </a:t>
            </a:r>
            <a:br>
              <a:rPr lang="es-MX" sz="2800" dirty="0"/>
            </a:br>
            <a:r>
              <a:rPr lang="es-MX" sz="2800" dirty="0"/>
              <a:t>uno de ellos en función de su potencial.</a:t>
            </a:r>
          </a:p>
        </p:txBody>
      </p:sp>
    </p:spTree>
    <p:extLst>
      <p:ext uri="{BB962C8B-B14F-4D97-AF65-F5344CB8AC3E}">
        <p14:creationId xmlns:p14="http://schemas.microsoft.com/office/powerpoint/2010/main" val="1227136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581128"/>
            <a:ext cx="7924800" cy="1143000"/>
          </a:xfrm>
        </p:spPr>
        <p:txBody>
          <a:bodyPr/>
          <a:lstStyle/>
          <a:p>
            <a:r>
              <a:rPr lang="es-MX" sz="2800" dirty="0"/>
              <a:t>Los cambios que se están produciendo en las aulas exigen también un cambio en la </a:t>
            </a:r>
            <a:br>
              <a:rPr lang="es-MX" sz="2800" dirty="0"/>
            </a:br>
            <a:r>
              <a:rPr lang="es-MX" sz="2800" dirty="0"/>
              <a:t>formación docente inicial y permanente, que permita su capacitación y mejora </a:t>
            </a:r>
            <a:br>
              <a:rPr lang="es-MX" sz="2800" dirty="0"/>
            </a:br>
            <a:r>
              <a:rPr lang="es-MX" sz="2800" dirty="0"/>
              <a:t>profesional. La creación de comunidades virtuales y plataformas educativas son de </a:t>
            </a:r>
            <a:br>
              <a:rPr lang="es-MX" sz="2800" dirty="0"/>
            </a:br>
            <a:r>
              <a:rPr lang="es-MX" sz="2800" dirty="0"/>
              <a:t>gran ayuda en la contribución a </a:t>
            </a:r>
            <a:r>
              <a:rPr lang="es-MX" sz="2800" dirty="0" smtClean="0"/>
              <a:t>la evolución </a:t>
            </a:r>
            <a:r>
              <a:rPr lang="es-MX" sz="2800" dirty="0"/>
              <a:t>y desarrollo educativo.</a:t>
            </a:r>
          </a:p>
        </p:txBody>
      </p:sp>
    </p:spTree>
    <p:extLst>
      <p:ext uri="{BB962C8B-B14F-4D97-AF65-F5344CB8AC3E}">
        <p14:creationId xmlns:p14="http://schemas.microsoft.com/office/powerpoint/2010/main" val="2932883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4869160"/>
            <a:ext cx="7924800" cy="1143000"/>
          </a:xfrm>
        </p:spPr>
        <p:txBody>
          <a:bodyPr/>
          <a:lstStyle/>
          <a:p>
            <a:r>
              <a:rPr lang="es-MX" sz="2800" dirty="0"/>
              <a:t>Las competencias digitales se definen como la capacidad de usar el conocimiento y las destrezas relacionadas al desarrollo de elementos y procesos; haciendo uso de estas(conocimientos, habilidades y aptitudes) que permiten utilizar de manera eficaz y eficiente los instrumentos y recursos tecnológicos.</a:t>
            </a:r>
            <a:endParaRPr lang="es-MX" sz="2800" dirty="0"/>
          </a:p>
        </p:txBody>
      </p:sp>
    </p:spTree>
    <p:extLst>
      <p:ext uri="{BB962C8B-B14F-4D97-AF65-F5344CB8AC3E}">
        <p14:creationId xmlns:p14="http://schemas.microsoft.com/office/powerpoint/2010/main" val="345568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653136"/>
            <a:ext cx="7924800" cy="1143000"/>
          </a:xfrm>
        </p:spPr>
        <p:txBody>
          <a:bodyPr/>
          <a:lstStyle/>
          <a:p>
            <a:r>
              <a:rPr lang="es-MX" sz="2400" dirty="0"/>
              <a:t>Toda innovación exige poder (capacidad, medios), saber hacer (competencia) y </a:t>
            </a:r>
            <a:r>
              <a:rPr lang="es-MX" sz="2400" dirty="0" smtClean="0"/>
              <a:t>querer</a:t>
            </a:r>
            <a:r>
              <a:rPr lang="es-MX" sz="2400" dirty="0"/>
              <a:t>, por lo que lograr que los alumnos alcancen la competencia digital deseada </a:t>
            </a:r>
            <a:r>
              <a:rPr lang="es-MX" sz="2400" dirty="0" smtClean="0"/>
              <a:t>exige </a:t>
            </a:r>
            <a:r>
              <a:rPr lang="es-MX" sz="2400" dirty="0"/>
              <a:t>un esfuerzo de toda la comunidad educativa. En este sentido </a:t>
            </a:r>
            <a:r>
              <a:rPr lang="es-MX" sz="2400" dirty="0" smtClean="0"/>
              <a:t>hemos destacado </a:t>
            </a:r>
            <a:r>
              <a:rPr lang="es-MX" sz="2400" dirty="0"/>
              <a:t>los recursos materiales que se deben facilitar a los centros, junto con </a:t>
            </a:r>
            <a:r>
              <a:rPr lang="es-MX" sz="2400" dirty="0" smtClean="0"/>
              <a:t>otros </a:t>
            </a:r>
            <a:r>
              <a:rPr lang="es-MX" sz="2400" dirty="0"/>
              <a:t>recursos personales y funcionales.</a:t>
            </a:r>
          </a:p>
        </p:txBody>
      </p:sp>
    </p:spTree>
    <p:extLst>
      <p:ext uri="{BB962C8B-B14F-4D97-AF65-F5344CB8AC3E}">
        <p14:creationId xmlns:p14="http://schemas.microsoft.com/office/powerpoint/2010/main" val="1902186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725144"/>
            <a:ext cx="7924800" cy="1143000"/>
          </a:xfrm>
        </p:spPr>
        <p:txBody>
          <a:bodyPr/>
          <a:lstStyle/>
          <a:p>
            <a:r>
              <a:rPr lang="es-MX" sz="2000" dirty="0"/>
              <a:t>En la actualidad, el concepto de competencia digital se reforma con la aparición y el </a:t>
            </a:r>
            <a:r>
              <a:rPr lang="es-MX" sz="2000" dirty="0" smtClean="0"/>
              <a:t>uso </a:t>
            </a:r>
            <a:r>
              <a:rPr lang="es-MX" sz="2000" dirty="0"/>
              <a:t>de nuevas herramientas de informática social, que dan lugar a nuevas </a:t>
            </a:r>
            <a:r>
              <a:rPr lang="es-MX" sz="2000" dirty="0" smtClean="0"/>
              <a:t>habilidades </a:t>
            </a:r>
            <a:r>
              <a:rPr lang="es-MX" sz="2000" dirty="0"/>
              <a:t>relacionadas con la colaboración, intercambio, apertura, reflexión </a:t>
            </a:r>
            <a:r>
              <a:rPr lang="es-MX" sz="2000" dirty="0" smtClean="0"/>
              <a:t>formación </a:t>
            </a:r>
            <a:r>
              <a:rPr lang="es-MX" sz="2000" dirty="0"/>
              <a:t>de la identidad, y también a los desafíos tales como la calidad de la </a:t>
            </a:r>
            <a:r>
              <a:rPr lang="es-MX" sz="2000" dirty="0" smtClean="0"/>
              <a:t>información</a:t>
            </a:r>
            <a:r>
              <a:rPr lang="es-MX" sz="2000" dirty="0"/>
              <a:t>, confianza, responsabilidad, privacidad y seguridad. Como </a:t>
            </a:r>
            <a:r>
              <a:rPr lang="es-MX" sz="2000" dirty="0" smtClean="0"/>
              <a:t>las tecnologías </a:t>
            </a:r>
            <a:r>
              <a:rPr lang="es-MX" sz="2000" dirty="0"/>
              <a:t>y sus usos evolucionan, con ellos </a:t>
            </a:r>
            <a:r>
              <a:rPr lang="es-MX" sz="2000" dirty="0" smtClean="0"/>
              <a:t>surgen nuevas </a:t>
            </a:r>
            <a:r>
              <a:rPr lang="es-MX" sz="2000" dirty="0"/>
              <a:t>habilidades y </a:t>
            </a:r>
            <a:r>
              <a:rPr lang="es-MX" sz="2000" dirty="0" smtClean="0"/>
              <a:t>competencias </a:t>
            </a:r>
            <a:r>
              <a:rPr lang="es-MX" sz="2000" dirty="0"/>
              <a:t>y, por tanto, el enfoque de la competencia digital debe ser dinámico y </a:t>
            </a:r>
            <a:r>
              <a:rPr lang="es-MX" sz="2000" dirty="0" smtClean="0"/>
              <a:t>revisarse </a:t>
            </a:r>
            <a:r>
              <a:rPr lang="es-MX" sz="2000" dirty="0"/>
              <a:t>regularmente.</a:t>
            </a:r>
          </a:p>
        </p:txBody>
      </p:sp>
    </p:spTree>
    <p:extLst>
      <p:ext uri="{BB962C8B-B14F-4D97-AF65-F5344CB8AC3E}">
        <p14:creationId xmlns:p14="http://schemas.microsoft.com/office/powerpoint/2010/main" val="4198852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725144"/>
            <a:ext cx="7924800" cy="1143000"/>
          </a:xfrm>
        </p:spPr>
        <p:txBody>
          <a:bodyPr/>
          <a:lstStyle/>
          <a:p>
            <a:r>
              <a:rPr lang="es-MX" sz="2000" dirty="0"/>
              <a:t>Tecnologías de la Información y Comunicación en la educación </a:t>
            </a:r>
            <a:r>
              <a:rPr lang="es-MX" sz="2000" dirty="0" smtClean="0"/>
              <a:t>digital]</a:t>
            </a:r>
            <a:r>
              <a:rPr lang="es-MX" sz="2000" dirty="0"/>
              <a:t/>
            </a:r>
            <a:br>
              <a:rPr lang="es-MX" sz="2000" dirty="0"/>
            </a:br>
            <a:r>
              <a:rPr lang="es-MX" sz="2000" dirty="0"/>
              <a:t>Las nuevas tecnologías de la Información y </a:t>
            </a:r>
            <a:r>
              <a:rPr lang="es-MX" sz="2000" dirty="0" smtClean="0"/>
              <a:t>Comunicación</a:t>
            </a:r>
            <a:r>
              <a:rPr lang="es-MX" sz="2000" dirty="0"/>
              <a:t> conocidas como TIC son aquellas herramientas computacionales e informáticas que procesan, almacenan, desarrollan y comparten todo tipo de información multimedia, es aquí donde surgen las competencias digitales o e-</a:t>
            </a:r>
            <a:r>
              <a:rPr lang="es-MX" sz="2000" dirty="0" err="1"/>
              <a:t>skills</a:t>
            </a:r>
            <a:r>
              <a:rPr lang="es-MX" sz="2000" dirty="0"/>
              <a:t> las cuales se definen como: el disponer de habilidades para buscar, obtener, procesar y comunicar información y así transformarla en conocimiento. Implica ser una persona autónoma, eficaz, responsable, crítica y reflexiva al seleccionar y modificar la información así como sus fuentes, utilizando las distintas herramientas tecnológicas que así lo demanden.</a:t>
            </a:r>
            <a:r>
              <a:rPr lang="es-MX" dirty="0"/>
              <a:t/>
            </a:r>
            <a:br>
              <a:rPr lang="es-MX" dirty="0"/>
            </a:br>
            <a:endParaRPr lang="es-MX" dirty="0"/>
          </a:p>
        </p:txBody>
      </p:sp>
    </p:spTree>
    <p:extLst>
      <p:ext uri="{BB962C8B-B14F-4D97-AF65-F5344CB8AC3E}">
        <p14:creationId xmlns:p14="http://schemas.microsoft.com/office/powerpoint/2010/main" val="73436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445224"/>
            <a:ext cx="7924800" cy="1143000"/>
          </a:xfrm>
        </p:spPr>
        <p:txBody>
          <a:bodyPr/>
          <a:lstStyle/>
          <a:p>
            <a:r>
              <a:rPr lang="es-MX" sz="2400" dirty="0"/>
              <a:t>Herramientas </a:t>
            </a:r>
            <a:r>
              <a:rPr lang="es-MX" sz="2400" dirty="0" smtClean="0"/>
              <a:t>digitales</a:t>
            </a:r>
            <a:r>
              <a:rPr lang="es-MX" sz="2400" dirty="0"/>
              <a:t/>
            </a:r>
            <a:br>
              <a:rPr lang="es-MX" sz="2400" dirty="0"/>
            </a:br>
            <a:r>
              <a:rPr lang="es-MX" sz="2400" dirty="0"/>
              <a:t>Las herramientas y conocimientos para desarrollar las competencias digitales son:</a:t>
            </a:r>
            <a:br>
              <a:rPr lang="es-MX" sz="2400" dirty="0"/>
            </a:br>
            <a:r>
              <a:rPr lang="es-MX" sz="2400" dirty="0"/>
              <a:t>Uso de la computadora personal y de su sistema operativo</a:t>
            </a:r>
            <a:br>
              <a:rPr lang="es-MX" sz="2400" dirty="0"/>
            </a:br>
            <a:r>
              <a:rPr lang="es-MX" sz="2400" dirty="0"/>
              <a:t>Búsqueda, recopilación, reelaboración y reconstrucción de información en diversos formatos.</a:t>
            </a:r>
            <a:br>
              <a:rPr lang="es-MX" sz="2400" dirty="0"/>
            </a:br>
            <a:r>
              <a:rPr lang="es-MX" sz="2400" dirty="0" smtClean="0"/>
              <a:t>.</a:t>
            </a:r>
            <a:r>
              <a:rPr lang="es-MX" sz="2400" dirty="0"/>
              <a:t/>
            </a:r>
            <a:br>
              <a:rPr lang="es-MX" sz="2400" dirty="0"/>
            </a:br>
            <a:endParaRPr lang="es-MX" sz="2400" dirty="0"/>
          </a:p>
        </p:txBody>
      </p:sp>
    </p:spTree>
    <p:extLst>
      <p:ext uri="{BB962C8B-B14F-4D97-AF65-F5344CB8AC3E}">
        <p14:creationId xmlns:p14="http://schemas.microsoft.com/office/powerpoint/2010/main" val="2979013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725144"/>
            <a:ext cx="7924800" cy="1143000"/>
          </a:xfrm>
        </p:spPr>
        <p:txBody>
          <a:bodyPr/>
          <a:lstStyle/>
          <a:p>
            <a:r>
              <a:rPr lang="es-MX" sz="2400" dirty="0"/>
              <a:t>Uso de programas como procesadores de texto, hojas de cálculo, presentaciones, correo, mensajería, etc.</a:t>
            </a:r>
            <a:br>
              <a:rPr lang="es-MX" sz="2400" dirty="0"/>
            </a:br>
            <a:r>
              <a:rPr lang="es-MX" sz="2400" dirty="0"/>
              <a:t>Difundir trabajos en diversos formatos digitales tales como: texto, audio, video, etc.</a:t>
            </a:r>
            <a:br>
              <a:rPr lang="es-MX" sz="2400" dirty="0"/>
            </a:br>
            <a:r>
              <a:rPr lang="es-MX" sz="2400" dirty="0"/>
              <a:t>Comunicarse efectivamente por medio de correo electrónico, </a:t>
            </a:r>
            <a:r>
              <a:rPr lang="es-MX" sz="2400" dirty="0" err="1"/>
              <a:t>chat´s</a:t>
            </a:r>
            <a:r>
              <a:rPr lang="es-MX" sz="2400" dirty="0"/>
              <a:t> y foros.</a:t>
            </a:r>
            <a:br>
              <a:rPr lang="es-MX" sz="2400" dirty="0"/>
            </a:br>
            <a:r>
              <a:rPr lang="es-MX" sz="2400" dirty="0"/>
              <a:t>Compartir y colaborar: Wiki, Blog, </a:t>
            </a:r>
            <a:r>
              <a:rPr lang="es-MX" sz="2400" dirty="0" err="1"/>
              <a:t>Podcast</a:t>
            </a:r>
            <a:r>
              <a:rPr lang="es-MX" sz="2400" dirty="0"/>
              <a:t>, </a:t>
            </a:r>
            <a:r>
              <a:rPr lang="es-MX" sz="2400" dirty="0" err="1"/>
              <a:t>etc</a:t>
            </a:r>
            <a:endParaRPr lang="es-MX" sz="2400" dirty="0"/>
          </a:p>
        </p:txBody>
      </p:sp>
    </p:spTree>
    <p:extLst>
      <p:ext uri="{BB962C8B-B14F-4D97-AF65-F5344CB8AC3E}">
        <p14:creationId xmlns:p14="http://schemas.microsoft.com/office/powerpoint/2010/main" val="563253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445224"/>
            <a:ext cx="7924800" cy="1143000"/>
          </a:xfrm>
        </p:spPr>
        <p:txBody>
          <a:bodyPr/>
          <a:lstStyle/>
          <a:p>
            <a:r>
              <a:rPr lang="es-MX" sz="2400" dirty="0"/>
              <a:t>Desarrollo de las Competencias </a:t>
            </a:r>
            <a:r>
              <a:rPr lang="es-MX" sz="2400" dirty="0" smtClean="0"/>
              <a:t>Digitales</a:t>
            </a:r>
            <a:r>
              <a:rPr lang="es-MX" sz="2400" dirty="0"/>
              <a:t/>
            </a:r>
            <a:br>
              <a:rPr lang="es-MX" sz="2400" dirty="0"/>
            </a:br>
            <a:r>
              <a:rPr lang="es-MX" sz="2400" dirty="0"/>
              <a:t>Jordi </a:t>
            </a:r>
            <a:r>
              <a:rPr lang="es-MX" sz="2400" dirty="0" err="1"/>
              <a:t>Adell</a:t>
            </a:r>
            <a:r>
              <a:rPr lang="es-MX" sz="2400" dirty="0"/>
              <a:t> menciona la integración de las </a:t>
            </a:r>
            <a:r>
              <a:rPr lang="es-MX" sz="2400" dirty="0" err="1"/>
              <a:t>TIC´s</a:t>
            </a:r>
            <a:r>
              <a:rPr lang="es-MX" sz="2400" dirty="0"/>
              <a:t> en el aula para el desarrollo de las competencias digitales en 5 puntos principales:</a:t>
            </a:r>
            <a:br>
              <a:rPr lang="es-MX" sz="2400" dirty="0"/>
            </a:br>
            <a:r>
              <a:rPr lang="es-MX" sz="2400" b="1" dirty="0"/>
              <a:t>Acceso</a:t>
            </a:r>
            <a:r>
              <a:rPr lang="es-MX" sz="2400" dirty="0"/>
              <a:t>: Aprender a utilizar correctamente la tecnología.</a:t>
            </a:r>
            <a:br>
              <a:rPr lang="es-MX" sz="2400" dirty="0"/>
            </a:br>
            <a:r>
              <a:rPr lang="es-MX" sz="2400" b="1" dirty="0"/>
              <a:t>Adopción</a:t>
            </a:r>
            <a:r>
              <a:rPr lang="es-MX" sz="2400" dirty="0"/>
              <a:t>: apoyar a una forma tradicional de enseñar y aprender.</a:t>
            </a:r>
            <a:br>
              <a:rPr lang="es-MX" sz="2400" dirty="0"/>
            </a:br>
            <a:endParaRPr lang="es-MX" sz="2400" dirty="0"/>
          </a:p>
        </p:txBody>
      </p:sp>
    </p:spTree>
    <p:extLst>
      <p:ext uri="{BB962C8B-B14F-4D97-AF65-F5344CB8AC3E}">
        <p14:creationId xmlns:p14="http://schemas.microsoft.com/office/powerpoint/2010/main" val="2269669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4797152"/>
            <a:ext cx="7924800" cy="1143000"/>
          </a:xfrm>
        </p:spPr>
        <p:txBody>
          <a:bodyPr/>
          <a:lstStyle/>
          <a:p>
            <a:r>
              <a:rPr lang="es-MX" sz="2800" b="1" dirty="0"/>
              <a:t>Adaptación</a:t>
            </a:r>
            <a:r>
              <a:rPr lang="es-MX" sz="2800" dirty="0"/>
              <a:t>: Integración en formas tradicionales de clase.</a:t>
            </a:r>
            <a:br>
              <a:rPr lang="es-MX" sz="2800" dirty="0"/>
            </a:br>
            <a:r>
              <a:rPr lang="es-MX" sz="2800" b="1" dirty="0"/>
              <a:t>Apropiación</a:t>
            </a:r>
            <a:r>
              <a:rPr lang="es-MX" sz="2800" dirty="0"/>
              <a:t>: uso colaborativo, proyectos y situaciones necesarias.</a:t>
            </a:r>
            <a:br>
              <a:rPr lang="es-MX" sz="2800" dirty="0"/>
            </a:br>
            <a:r>
              <a:rPr lang="es-MX" sz="2800" b="1" dirty="0"/>
              <a:t>Innovación</a:t>
            </a:r>
            <a:r>
              <a:rPr lang="es-MX" sz="2800" dirty="0"/>
              <a:t>: Descubre nuevos usos de la tecnología y combinan las diferentes modalidades.</a:t>
            </a:r>
            <a:br>
              <a:rPr lang="es-MX" sz="2800" dirty="0"/>
            </a:br>
            <a:endParaRPr lang="es-MX" sz="2800" dirty="0"/>
          </a:p>
        </p:txBody>
      </p:sp>
    </p:spTree>
    <p:extLst>
      <p:ext uri="{BB962C8B-B14F-4D97-AF65-F5344CB8AC3E}">
        <p14:creationId xmlns:p14="http://schemas.microsoft.com/office/powerpoint/2010/main" val="962195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085184"/>
            <a:ext cx="7924800" cy="1143000"/>
          </a:xfrm>
        </p:spPr>
        <p:txBody>
          <a:bodyPr/>
          <a:lstStyle/>
          <a:p>
            <a:r>
              <a:rPr lang="es-MX" sz="2400" dirty="0" smtClean="0"/>
              <a:t>Cita </a:t>
            </a:r>
            <a:r>
              <a:rPr lang="es-MX" sz="2400" dirty="0"/>
              <a:t>"Una educación que solo prime la memoria y el dominio de determinadas habilidades tiene cada vez menos sentido en este mundo complejo y cambiante. Debemos desarrollar en nuestros alumnos habilidades y competencias basadas en la complejidad. </a:t>
            </a:r>
          </a:p>
        </p:txBody>
      </p:sp>
    </p:spTree>
    <p:extLst>
      <p:ext uri="{BB962C8B-B14F-4D97-AF65-F5344CB8AC3E}">
        <p14:creationId xmlns:p14="http://schemas.microsoft.com/office/powerpoint/2010/main" val="3042559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013176"/>
            <a:ext cx="7924800" cy="1143000"/>
          </a:xfrm>
        </p:spPr>
        <p:txBody>
          <a:bodyPr/>
          <a:lstStyle/>
          <a:p>
            <a:r>
              <a:rPr lang="es-MX" sz="2400" dirty="0"/>
              <a:t>El conocimiento mal estructurado, poliédrico y en interacción, la enseñanza basada en problemas, el empleo de estrategias de narratividad, invitan al alumno a investigar, dialogar, re-construir la información y generar su propio aprendizaje, relevante y significativo. Son algunas de las estrategias desde las que ha de partir la innovación educativa para hacer frente a la sociedad del siglo XXI.</a:t>
            </a:r>
            <a:br>
              <a:rPr lang="es-MX" sz="2400" dirty="0"/>
            </a:br>
            <a:endParaRPr lang="es-MX" sz="2400" dirty="0"/>
          </a:p>
        </p:txBody>
      </p:sp>
    </p:spTree>
    <p:extLst>
      <p:ext uri="{BB962C8B-B14F-4D97-AF65-F5344CB8AC3E}">
        <p14:creationId xmlns:p14="http://schemas.microsoft.com/office/powerpoint/2010/main" val="4154303860"/>
      </p:ext>
    </p:extLst>
  </p:cSld>
  <p:clrMapOvr>
    <a:masterClrMapping/>
  </p:clrMapOvr>
</p:sld>
</file>

<file path=ppt/theme/theme1.xml><?xml version="1.0" encoding="utf-8"?>
<a:theme xmlns:a="http://schemas.openxmlformats.org/drawingml/2006/main" name="Horizonte">
  <a:themeElements>
    <a:clrScheme name="Hori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32</TotalTime>
  <Words>596</Words>
  <Application>Microsoft Office PowerPoint</Application>
  <PresentationFormat>Presentación en pantalla (4:3)</PresentationFormat>
  <Paragraphs>21</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Horizonte</vt:lpstr>
      <vt:lpstr>   COMPETENCIAS DIGITALES     LAURA CARDONA     ONCE B</vt:lpstr>
      <vt:lpstr>Las competencias digitales se definen como la capacidad de usar el conocimiento y las destrezas relacionadas al desarrollo de elementos y procesos; haciendo uso de estas(conocimientos, habilidades y aptitudes) que permiten utilizar de manera eficaz y eficiente los instrumentos y recursos tecnológicos.</vt:lpstr>
      <vt:lpstr>Tecnologías de la Información y Comunicación en la educación digital] Las nuevas tecnologías de la Información y Comunicación conocidas como TIC son aquellas herramientas computacionales e informáticas que procesan, almacenan, desarrollan y comparten todo tipo de información multimedia, es aquí donde surgen las competencias digitales o e-skills las cuales se definen como: el disponer de habilidades para buscar, obtener, procesar y comunicar información y así transformarla en conocimiento. Implica ser una persona autónoma, eficaz, responsable, crítica y reflexiva al seleccionar y modificar la información así como sus fuentes, utilizando las distintas herramientas tecnológicas que así lo demanden. </vt:lpstr>
      <vt:lpstr>Herramientas digitales Las herramientas y conocimientos para desarrollar las competencias digitales son: Uso de la computadora personal y de su sistema operativo Búsqueda, recopilación, reelaboración y reconstrucción de información en diversos formatos. . </vt:lpstr>
      <vt:lpstr>Uso de programas como procesadores de texto, hojas de cálculo, presentaciones, correo, mensajería, etc. Difundir trabajos en diversos formatos digitales tales como: texto, audio, video, etc. Comunicarse efectivamente por medio de correo electrónico, chat´s y foros. Compartir y colaborar: Wiki, Blog, Podcast, etc</vt:lpstr>
      <vt:lpstr>Desarrollo de las Competencias Digitales Jordi Adell menciona la integración de las TIC´s en el aula para el desarrollo de las competencias digitales en 5 puntos principales: Acceso: Aprender a utilizar correctamente la tecnología. Adopción: apoyar a una forma tradicional de enseñar y aprender. </vt:lpstr>
      <vt:lpstr>Adaptación: Integración en formas tradicionales de clase. Apropiación: uso colaborativo, proyectos y situaciones necesarias. Innovación: Descubre nuevos usos de la tecnología y combinan las diferentes modalidades. </vt:lpstr>
      <vt:lpstr>Cita "Una educación que solo prime la memoria y el dominio de determinadas habilidades tiene cada vez menos sentido en este mundo complejo y cambiante. Debemos desarrollar en nuestros alumnos habilidades y competencias basadas en la complejidad. </vt:lpstr>
      <vt:lpstr>El conocimiento mal estructurado, poliédrico y en interacción, la enseñanza basada en problemas, el empleo de estrategias de narratividad, invitan al alumno a investigar, dialogar, re-construir la información y generar su propio aprendizaje, relevante y significativo. Son algunas de las estrategias desde las que ha de partir la innovación educativa para hacer frente a la sociedad del siglo XXI. </vt:lpstr>
      <vt:lpstr>La competencia digital es la combinación de conocimientos, habilidades (capacidades), en conjunción con valores y actitudes, para alcanzar objetivos con eficacia y eficiencia en contextos y con herramientas digitales.  </vt:lpstr>
      <vt:lpstr>Esta competencia se expresa en el dominio estratégico de cinco grandes capacidades asociadas respectivamente a las diferentes dimensiones de la competencia digital. Acreditar un dominio en los cinco ámbitos que se proponen a continuación significa ser un competente digital, dominio al que deben aspirar todos los alumnos y promover todos los docentes.</vt:lpstr>
      <vt:lpstr>El uso de las TIC en las competencias cognitivas favorece a los procesos de innovación educativa, impulsa el aprendizaje autónomo y desarrollo de competencias básicas a partir de sus diversos recursos.</vt:lpstr>
      <vt:lpstr>El desarrollo de la competencia digital no se logra de manera automática al hacer posible la utilización de herramientas TIC, sino que es necesario alcanzar habilidades relacionadas con tales herramientas además de una actitud crítica en la creación y utilización de contenido, privacidad y seguridad, así como uso ético y legal. </vt:lpstr>
      <vt:lpstr>Competencia digital de los docentes Las ventajas que las TIC ofrecen a la educación y su capacidad para solucionar problemas como la falta de motivación del alumnado, puede tentar a los docentes a  su incorporación a las aulas sin una profunda reflexión sobre su funcionalidad y su metodología. La rentabilidad de las TIC no sólo depende de éstas, sino más bien de su adecuada utilización, tanto por parte del profesorado como del alumnado.</vt:lpstr>
      <vt:lpstr>En la Conferencia Ministerial de Educación de la reunión de la Organización de Cooperación Económica y el Desarrollo en París, se destacó la necesidad de que los docentes también posean cierta competencia digital, por tanto, la formación del profesorado debe incluir la competencia digital enfocada a la enseñanza y no basarse únicamente en habilidades de usuario de las TIC.</vt:lpstr>
      <vt:lpstr>Conclusiones La competencia digital debe ser una prioridad en lo que a las estrategias de  aprendizaje permanente se refiere, ya que las TIC se están convirtiendo en un  elemento cada vez más importante para el ocio, el aprendizaje y el trabajo en todos  los ámbitos. Su inclusión en el currículo oficial evita que sea una facultad de  algunos estudiantes y pase a convertirse en un elemento a alcanzar por todos, al  finalizar la escolarización obligatoria.</vt:lpstr>
      <vt:lpstr>Son numerosas la ventajas que ofrecen las TIC, aunque no podemos olvidar que también conllevan algunos riesgos, por lo que su integración en las aulas debe darse de manera global y desde la Educación Infantil, con el objetivo de que los estudiantes manejen las herramientas digitales de manera crítica, con confianza y creatividad, pero también con atención a la seguridad y privacidad. </vt:lpstr>
      <vt:lpstr>La multitud de aplicaciones y materiales accesibles en la actualidad hace necesaria  una reflexión sobre sus posibilidades, que facilite el uso y aprovechamiento de cada  uno de ellos en función de su potencial.</vt:lpstr>
      <vt:lpstr>Los cambios que se están produciendo en las aulas exigen también un cambio en la  formación docente inicial y permanente, que permita su capacitación y mejora  profesional. La creación de comunidades virtuales y plataformas educativas son de  gran ayuda en la contribución a la evolución y desarrollo educativo.</vt:lpstr>
      <vt:lpstr>Toda innovación exige poder (capacidad, medios), saber hacer (competencia) y querer, por lo que lograr que los alumnos alcancen la competencia digital deseada exige un esfuerzo de toda la comunidad educativa. En este sentido hemos destacado los recursos materiales que se deben facilitar a los centros, junto con otros recursos personales y funcionales.</vt:lpstr>
      <vt:lpstr>En la actualidad, el concepto de competencia digital se reforma con la aparición y el uso de nuevas herramientas de informática social, que dan lugar a nuevas habilidades relacionadas con la colaboración, intercambio, apertura, reflexión formación de la identidad, y también a los desafíos tales como la calidad de la información, confianza, responsabilidad, privacidad y seguridad. Como las tecnologías y sus usos evolucionan, con ellos surgen nuevas habilidades y competencias y, por tanto, el enfoque de la competencia digital debe ser dinámico y revisarse regularmente.</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COMPETENCIAS DIGITALES     LAURA CARDONA      ONCE B</dc:title>
  <dc:creator>Usuario</dc:creator>
  <cp:lastModifiedBy>Usuario</cp:lastModifiedBy>
  <cp:revision>3</cp:revision>
  <dcterms:created xsi:type="dcterms:W3CDTF">2013-07-18T03:04:11Z</dcterms:created>
  <dcterms:modified xsi:type="dcterms:W3CDTF">2013-07-18T03:36:13Z</dcterms:modified>
</cp:coreProperties>
</file>